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708" r:id="rId2"/>
  </p:sldMasterIdLst>
  <p:notesMasterIdLst>
    <p:notesMasterId r:id="rId12"/>
  </p:notesMasterIdLst>
  <p:handoutMasterIdLst>
    <p:handoutMasterId r:id="rId13"/>
  </p:handoutMasterIdLst>
  <p:sldIdLst>
    <p:sldId id="256" r:id="rId3"/>
    <p:sldId id="257" r:id="rId4"/>
    <p:sldId id="258" r:id="rId5"/>
    <p:sldId id="259" r:id="rId6"/>
    <p:sldId id="260" r:id="rId7"/>
    <p:sldId id="261" r:id="rId8"/>
    <p:sldId id="268" r:id="rId9"/>
    <p:sldId id="269" r:id="rId10"/>
    <p:sldId id="270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421"/>
  </p:normalViewPr>
  <p:slideViewPr>
    <p:cSldViewPr snapToGrid="0" snapToObjects="1">
      <p:cViewPr varScale="1">
        <p:scale>
          <a:sx n="77" d="100"/>
          <a:sy n="77" d="100"/>
        </p:scale>
        <p:origin x="137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9.xml"/><Relationship Id="rId12" Type="http://schemas.openxmlformats.org/officeDocument/2006/relationships/notesMaster" Target="notesMasters/notesMaster1.xml"/><Relationship Id="rId13" Type="http://schemas.openxmlformats.org/officeDocument/2006/relationships/handoutMaster" Target="handoutMasters/handoutMaster1.xml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Relationship Id="rId9" Type="http://schemas.openxmlformats.org/officeDocument/2006/relationships/slide" Target="slides/slide7.xml"/><Relationship Id="rId10" Type="http://schemas.openxmlformats.org/officeDocument/2006/relationships/slide" Target="slides/slide8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01491C-C5E1-AC47-838E-E45FD23D3761}" type="datetimeFigureOut">
              <a:rPr lang="en-US" smtClean="0"/>
              <a:t>7/10/18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222D2E-D898-C04E-9B78-7A9C92162E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259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C41F82-1588-9B46-A23E-5062EE2158C2}" type="datetimeFigureOut">
              <a:rPr lang="en-US" smtClean="0"/>
              <a:t>7/10/18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EBB16B-AC84-7E48-9332-876FD7DBA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2701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8181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7613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You can do this on paper or mentally</a:t>
            </a:r>
            <a:r>
              <a:rPr lang="en-US" baseline="0" dirty="0" smtClean="0"/>
              <a:t> without taking the time to write down the sentences.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968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So some of the facts in your basic sentences will not be included or will not be correct.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813339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876784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837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548891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70318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7764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4410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976538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6455368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60191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0281258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555529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571105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58014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9166306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31728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426867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13921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982450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08165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48582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1476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9675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3496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22631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0266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562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7556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11069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Review 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400" b="1" dirty="0" smtClean="0"/>
              <a:t>Reading Section</a:t>
            </a:r>
            <a:endParaRPr lang="en-US" sz="4400" b="1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466974" y="387466"/>
            <a:ext cx="254000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84093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9011" y="1"/>
            <a:ext cx="10954789" cy="1213657"/>
          </a:xfrm>
        </p:spPr>
        <p:txBody>
          <a:bodyPr/>
          <a:lstStyle/>
          <a:p>
            <a:r>
              <a:rPr lang="en-US" b="1" dirty="0" smtClean="0"/>
              <a:t>Paraphrase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9011" y="1213658"/>
            <a:ext cx="10954789" cy="4747174"/>
          </a:xfrm>
        </p:spPr>
        <p:txBody>
          <a:bodyPr>
            <a:normAutofit fontScale="85000" lnSpcReduction="20000"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200" dirty="0" smtClean="0"/>
              <a:t>A </a:t>
            </a:r>
            <a:r>
              <a:rPr lang="en-US" sz="4200" i="1" dirty="0" smtClean="0"/>
              <a:t>paraphrase</a:t>
            </a:r>
            <a:r>
              <a:rPr lang="en-US" sz="4200" dirty="0" smtClean="0"/>
              <a:t> question asks you to choose the best restatement of an important sentence in the reading passage. The sentence will be highlighted in the passage.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42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200" dirty="0" smtClean="0"/>
              <a:t>The question will always be similar to this one:</a:t>
            </a:r>
            <a:br>
              <a:rPr lang="en-US" sz="4200" dirty="0" smtClean="0"/>
            </a:br>
            <a:r>
              <a:rPr lang="en-US" sz="4200" dirty="0" smtClean="0"/>
              <a:t/>
            </a:r>
            <a:br>
              <a:rPr lang="en-US" sz="4200" dirty="0" smtClean="0"/>
            </a:br>
            <a:r>
              <a:rPr lang="en-US" sz="4200" dirty="0" smtClean="0"/>
              <a:t>Which of the sentences below best expresses the information in the highlighted statement in the passage? The other choices change the meaning or leave out important information.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71466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9382" y="365125"/>
            <a:ext cx="11104418" cy="1325563"/>
          </a:xfrm>
        </p:spPr>
        <p:txBody>
          <a:bodyPr/>
          <a:lstStyle/>
          <a:p>
            <a:r>
              <a:rPr lang="en-US" b="1" dirty="0" smtClean="0"/>
              <a:t>1  Find the basic facts in the sentence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9382" y="1546167"/>
            <a:ext cx="11637818" cy="4630796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600" dirty="0" smtClean="0"/>
              <a:t>Make simple sentences to find the basic facts. 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3600" dirty="0" smtClean="0"/>
              <a:t>The annual krill harvest currently surpasses a million tons, principally as feed for chickens and livestock and as protein for human consumption.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3600" dirty="0" smtClean="0"/>
              <a:t>The krill harvest is a million tons per year.</a:t>
            </a:r>
          </a:p>
          <a:p>
            <a:pPr marL="0" indent="0">
              <a:buNone/>
            </a:pPr>
            <a:r>
              <a:rPr lang="en-US" sz="3600" dirty="0" smtClean="0"/>
              <a:t>The krill is used principally to feed chickens and livestock.</a:t>
            </a:r>
          </a:p>
          <a:p>
            <a:pPr marL="0" indent="0">
              <a:buNone/>
            </a:pPr>
            <a:r>
              <a:rPr lang="en-US" sz="3600" dirty="0" smtClean="0"/>
              <a:t>The krill is also used to provide protein for humans.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84882212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2138" y="365125"/>
            <a:ext cx="10871662" cy="1325563"/>
          </a:xfrm>
        </p:spPr>
        <p:txBody>
          <a:bodyPr/>
          <a:lstStyle/>
          <a:p>
            <a:r>
              <a:rPr lang="en-US" b="1" dirty="0" smtClean="0"/>
              <a:t>2  Eliminate incorrect answer choices</a:t>
            </a:r>
            <a:endParaRPr lang="en-US" b="1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82138" y="1546167"/>
            <a:ext cx="5539047" cy="4838008"/>
          </a:xfrm>
          <a:ln>
            <a:noFill/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b="1" i="1" dirty="0" smtClean="0"/>
              <a:t>Incomplete answer choices</a:t>
            </a:r>
          </a:p>
          <a:p>
            <a:pPr marL="0" indent="0">
              <a:buNone/>
            </a:pPr>
            <a:endParaRPr lang="en-US" sz="3200" dirty="0"/>
          </a:p>
          <a:p>
            <a:pPr marL="0" indent="0">
              <a:buNone/>
            </a:pPr>
            <a:r>
              <a:rPr lang="en-US" sz="3600" dirty="0" smtClean="0"/>
              <a:t>Some of the choices will include correct information from the original sentence, but they will not restate </a:t>
            </a:r>
            <a:r>
              <a:rPr lang="en-US" sz="3600" i="1" dirty="0" smtClean="0"/>
              <a:t>all</a:t>
            </a:r>
            <a:r>
              <a:rPr lang="en-US" sz="3600" dirty="0" smtClean="0"/>
              <a:t> of the information. Do not choose an incomplete answer.</a:t>
            </a:r>
            <a:endParaRPr lang="en-US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>
          <a:xfrm>
            <a:off x="6172199" y="1546167"/>
            <a:ext cx="5537663" cy="4838008"/>
          </a:xfrm>
          <a:ln>
            <a:noFill/>
          </a:ln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600" b="1" i="1" dirty="0" smtClean="0"/>
              <a:t>False information choices</a:t>
            </a:r>
          </a:p>
          <a:p>
            <a:pPr marL="0" indent="0">
              <a:buNone/>
            </a:pPr>
            <a:endParaRPr lang="en-US" sz="3200" dirty="0"/>
          </a:p>
          <a:p>
            <a:pPr marL="0" indent="0">
              <a:buNone/>
            </a:pPr>
            <a:r>
              <a:rPr lang="en-US" sz="3600" dirty="0" smtClean="0"/>
              <a:t>Some of the choices will include incorrect information.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106012366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2138" y="1"/>
            <a:ext cx="10871662" cy="1213657"/>
          </a:xfrm>
        </p:spPr>
        <p:txBody>
          <a:bodyPr/>
          <a:lstStyle/>
          <a:p>
            <a:r>
              <a:rPr lang="en-US" b="1" smtClean="0"/>
              <a:t>3  Check </a:t>
            </a:r>
            <a:r>
              <a:rPr lang="en-US" b="1" dirty="0" smtClean="0"/>
              <a:t>the basic facts in your choice</a:t>
            </a:r>
            <a:endParaRPr lang="en-US" b="1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365760" y="1379912"/>
            <a:ext cx="11338560" cy="527026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/>
              <a:t>The krill harvest is a million tons per year.</a:t>
            </a:r>
          </a:p>
          <a:p>
            <a:pPr marL="0" indent="0">
              <a:buNone/>
            </a:pPr>
            <a:r>
              <a:rPr lang="en-US" sz="3600" dirty="0"/>
              <a:t>The krill is used principally to feed chickens and livestock.</a:t>
            </a:r>
          </a:p>
          <a:p>
            <a:pPr marL="0" indent="0">
              <a:buNone/>
            </a:pPr>
            <a:r>
              <a:rPr lang="en-US" sz="3600" dirty="0"/>
              <a:t>The krill is also used to provide protein for humans</a:t>
            </a:r>
            <a:r>
              <a:rPr lang="en-US" sz="3600" dirty="0" smtClean="0"/>
              <a:t>.</a:t>
            </a:r>
          </a:p>
          <a:p>
            <a:pPr marL="0" indent="0">
              <a:buNone/>
            </a:pPr>
            <a:endParaRPr lang="en-US" sz="3600" dirty="0"/>
          </a:p>
          <a:p>
            <a:pPr marL="0" indent="0">
              <a:buNone/>
            </a:pPr>
            <a:r>
              <a:rPr lang="en-US" sz="3600" dirty="0"/>
              <a:t>More than one million tons of krill is eaten by both animals and humans every year.</a:t>
            </a:r>
          </a:p>
          <a:p>
            <a:pPr marL="0" indent="0">
              <a:buNone/>
            </a:pPr>
            <a:endParaRPr lang="en-US" sz="3200" dirty="0"/>
          </a:p>
          <a:p>
            <a:pPr marL="0" indent="0">
              <a:lnSpc>
                <a:spcPct val="120000"/>
              </a:lnSpc>
              <a:buNone/>
            </a:pP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28460965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2755" y="1"/>
            <a:ext cx="11121045" cy="1147155"/>
          </a:xfrm>
        </p:spPr>
        <p:txBody>
          <a:bodyPr/>
          <a:lstStyle/>
          <a:p>
            <a:r>
              <a:rPr lang="en-US" b="1" dirty="0" smtClean="0"/>
              <a:t>Question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2755" y="947651"/>
            <a:ext cx="11621193" cy="5685905"/>
          </a:xfrm>
          <a:ln>
            <a:noFill/>
          </a:ln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600" dirty="0" smtClean="0"/>
              <a:t>Which of the sentences below best expresses the information in the highlighted statement in the passage?</a:t>
            </a:r>
          </a:p>
          <a:p>
            <a:pPr marL="0" indent="0">
              <a:buNone/>
            </a:pPr>
            <a:endParaRPr lang="en-US" sz="1400" dirty="0"/>
          </a:p>
          <a:p>
            <a:pPr>
              <a:buFont typeface="Courier New" charset="0"/>
              <a:buChar char="o"/>
            </a:pPr>
            <a:r>
              <a:rPr lang="en-US" sz="3600" dirty="0" smtClean="0"/>
              <a:t>Part of the one million tons of krill harvested annually is used for protein in animal feed.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Both livestock and chickens as well as humans eat krill as a main part of their diet.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The principal use of krill is for animal feed, although some of the one million tons is eaten by people.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More than one million tons of krill is eaten by both animals and humans every year.</a:t>
            </a:r>
          </a:p>
          <a:p>
            <a:pPr>
              <a:buFont typeface="Courier New" charset="0"/>
              <a:buChar char="o"/>
            </a:pPr>
            <a:endParaRPr 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18349436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2755" y="1"/>
            <a:ext cx="11121045" cy="1147155"/>
          </a:xfrm>
        </p:spPr>
        <p:txBody>
          <a:bodyPr/>
          <a:lstStyle/>
          <a:p>
            <a:r>
              <a:rPr lang="en-US" b="1" dirty="0" smtClean="0"/>
              <a:t>Answer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2755" y="947651"/>
            <a:ext cx="11621193" cy="5685905"/>
          </a:xfrm>
          <a:ln>
            <a:noFill/>
          </a:ln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600" dirty="0" smtClean="0"/>
              <a:t>Which of the sentences below best expresses the information in the highlighted statement in the passage?</a:t>
            </a:r>
          </a:p>
          <a:p>
            <a:pPr marL="0" indent="0">
              <a:buNone/>
            </a:pPr>
            <a:endParaRPr lang="en-US" sz="1400" dirty="0"/>
          </a:p>
          <a:p>
            <a:pPr>
              <a:buFont typeface="Courier New" charset="0"/>
              <a:buChar char="o"/>
            </a:pPr>
            <a:r>
              <a:rPr lang="en-US" sz="3600" dirty="0" smtClean="0"/>
              <a:t>Part of the one million tons of krill harvested annually is used for protein in animal feed.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Both livestock and chickens as well as humans eat krill as a main part of their diet.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The principal use of krill is for animal feed, although some of the one million tons is eaten by people.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More than one million tons of krill is eaten by both animals and humans every year.</a:t>
            </a:r>
          </a:p>
          <a:p>
            <a:pPr>
              <a:buFont typeface="Courier New" charset="0"/>
              <a:buChar char="o"/>
            </a:pPr>
            <a:endParaRPr 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6157066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2755" y="1"/>
            <a:ext cx="11121045" cy="1147155"/>
          </a:xfrm>
        </p:spPr>
        <p:txBody>
          <a:bodyPr/>
          <a:lstStyle/>
          <a:p>
            <a:r>
              <a:rPr lang="en-US" b="1" dirty="0" smtClean="0"/>
              <a:t>Explanation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2755" y="947651"/>
            <a:ext cx="11621193" cy="5685905"/>
          </a:xfrm>
          <a:ln>
            <a:noFill/>
          </a:ln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600" dirty="0" smtClean="0"/>
              <a:t>Which of the sentences below best expresses the information in the highlighted statement in the passage?</a:t>
            </a:r>
          </a:p>
          <a:p>
            <a:pPr marL="0" indent="0">
              <a:buNone/>
            </a:pPr>
            <a:endParaRPr lang="en-US" sz="1400" dirty="0"/>
          </a:p>
          <a:p>
            <a:pPr>
              <a:buFont typeface="Courier New" charset="0"/>
              <a:buChar char="o"/>
            </a:pPr>
            <a:r>
              <a:rPr lang="en-US" sz="3600" dirty="0" smtClean="0"/>
              <a:t>Part of the one million tons of krill harvested annually is used for protein in animal feed.   </a:t>
            </a:r>
            <a:r>
              <a:rPr lang="en-US" sz="3600" i="1" dirty="0" smtClean="0"/>
              <a:t>Incomplete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Both livestock and chickens as well as humans eat krill as a main part of their diet.   </a:t>
            </a:r>
            <a:r>
              <a:rPr lang="en-US" sz="3600" i="1" dirty="0" smtClean="0"/>
              <a:t>Incomplete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The principal use of krill is for animal feed, although some of the one million tons is eaten by people</a:t>
            </a:r>
            <a:r>
              <a:rPr lang="en-US" sz="3600" smtClean="0"/>
              <a:t>.   </a:t>
            </a:r>
            <a:r>
              <a:rPr lang="en-US" sz="3600" i="1" smtClean="0"/>
              <a:t>Incorrect</a:t>
            </a:r>
            <a:endParaRPr lang="en-US" sz="3600" i="1" dirty="0" smtClean="0"/>
          </a:p>
          <a:p>
            <a:pPr>
              <a:buFont typeface="Courier New" charset="0"/>
              <a:buChar char="o"/>
            </a:pPr>
            <a:r>
              <a:rPr lang="en-US" sz="3600" dirty="0" smtClean="0"/>
              <a:t>More than one million tons of krill is eaten by both animals and humans every year.</a:t>
            </a:r>
          </a:p>
          <a:p>
            <a:pPr>
              <a:buFont typeface="Courier New" charset="0"/>
              <a:buChar char="o"/>
            </a:pPr>
            <a:endParaRPr 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5627716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826000" y="3144044"/>
            <a:ext cx="2540000" cy="1714500"/>
          </a:xfrm>
        </p:spPr>
      </p:pic>
    </p:spTree>
    <p:extLst>
      <p:ext uri="{BB962C8B-B14F-4D97-AF65-F5344CB8AC3E}">
        <p14:creationId xmlns:p14="http://schemas.microsoft.com/office/powerpoint/2010/main" val="1901877297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</TotalTime>
  <Words>549</Words>
  <Application>Microsoft Macintosh PowerPoint</Application>
  <PresentationFormat>Widescreen</PresentationFormat>
  <Paragraphs>58</Paragraphs>
  <Slides>9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5" baseType="lpstr">
      <vt:lpstr>Calibri</vt:lpstr>
      <vt:lpstr>Calibri Light</vt:lpstr>
      <vt:lpstr>Courier New</vt:lpstr>
      <vt:lpstr>Arial</vt:lpstr>
      <vt:lpstr>Office Theme</vt:lpstr>
      <vt:lpstr>Retrospect</vt:lpstr>
      <vt:lpstr>Review </vt:lpstr>
      <vt:lpstr>Paraphrase</vt:lpstr>
      <vt:lpstr>1  Find the basic facts in the sentence</vt:lpstr>
      <vt:lpstr>2  Eliminate incorrect answer choices</vt:lpstr>
      <vt:lpstr>3  Check the basic facts in your choice</vt:lpstr>
      <vt:lpstr>Question</vt:lpstr>
      <vt:lpstr>Answer</vt:lpstr>
      <vt:lpstr>Explanation</vt:lpstr>
      <vt:lpstr>PowerPoint Presentation</vt:lpstr>
    </vt:vector>
  </TitlesOfParts>
  <Company/>
  <LinksUpToDate>false</LinksUpToDate>
  <SharedDoc>false</SharedDoc>
  <HyperlinksChanged>false</HyperlinksChanged>
  <AppVersion>15.0023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Review </dc:title>
  <dc:creator>Pamela Sharpe</dc:creator>
  <cp:lastModifiedBy>Pamela Sharpe</cp:lastModifiedBy>
  <cp:revision>43</cp:revision>
  <cp:lastPrinted>2017-10-11T19:17:51Z</cp:lastPrinted>
  <dcterms:created xsi:type="dcterms:W3CDTF">2017-10-11T17:59:39Z</dcterms:created>
  <dcterms:modified xsi:type="dcterms:W3CDTF">2018-07-10T15:02:56Z</dcterms:modified>
</cp:coreProperties>
</file>

<file path=docProps/thumbnail.jpeg>
</file>